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41" r:id="rId2"/>
    <p:sldId id="514" r:id="rId3"/>
    <p:sldId id="544" r:id="rId4"/>
    <p:sldId id="519" r:id="rId5"/>
    <p:sldId id="515" r:id="rId6"/>
    <p:sldId id="516" r:id="rId7"/>
    <p:sldId id="517" r:id="rId8"/>
    <p:sldId id="543" r:id="rId9"/>
    <p:sldId id="518" r:id="rId10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DBB"/>
    <a:srgbClr val="00FFFF"/>
    <a:srgbClr val="D561E1"/>
    <a:srgbClr val="0099FF"/>
    <a:srgbClr val="CC00FF"/>
    <a:srgbClr val="33CCCC"/>
    <a:srgbClr val="99CC00"/>
    <a:srgbClr val="01672A"/>
    <a:srgbClr val="996633"/>
    <a:srgbClr val="004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81" autoAdjust="0"/>
    <p:restoredTop sz="86323" autoAdjust="0"/>
  </p:normalViewPr>
  <p:slideViewPr>
    <p:cSldViewPr>
      <p:cViewPr varScale="1">
        <p:scale>
          <a:sx n="91" d="100"/>
          <a:sy n="91" d="100"/>
        </p:scale>
        <p:origin x="18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7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8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Гуманитарный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85176889983857E-2"/>
                  <c:y val="-2.86053932303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BB-4313-A72E-EE8795B9B448}"/>
                </c:ext>
              </c:extLst>
            </c:dLbl>
            <c:dLbl>
              <c:idx val="1"/>
              <c:layout>
                <c:manualLayout>
                  <c:x val="-1.4814711124798194E-2"/>
                  <c:y val="-1.5891885127948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BB-4313-A72E-EE8795B9B4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Математ(кол-во)</c:v>
                </c:pt>
                <c:pt idx="1">
                  <c:v>Математ(ср.балл)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  <c:pt idx="4">
                  <c:v>Англ.яз (кол-во)</c:v>
                </c:pt>
                <c:pt idx="5">
                  <c:v>Англ.яз (ср.балл)</c:v>
                </c:pt>
                <c:pt idx="6">
                  <c:v>Обществ (кол-во)</c:v>
                </c:pt>
                <c:pt idx="7">
                  <c:v>Обществ (ср.балл)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16</c:v>
                </c:pt>
                <c:pt idx="1">
                  <c:v>55.9</c:v>
                </c:pt>
                <c:pt idx="2">
                  <c:v>76.2</c:v>
                </c:pt>
                <c:pt idx="3">
                  <c:v>27</c:v>
                </c:pt>
                <c:pt idx="4">
                  <c:v>1</c:v>
                </c:pt>
                <c:pt idx="5">
                  <c:v>95</c:v>
                </c:pt>
                <c:pt idx="6">
                  <c:v>14</c:v>
                </c:pt>
                <c:pt idx="7">
                  <c:v>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C-4F1F-A316-1BA7F823E3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Универсальный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>
                <c:manualLayout>
                  <c:x val="-1.0370297787358736E-2"/>
                  <c:y val="-6.3567540511793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BB-4313-A72E-EE8795B9B448}"/>
                </c:ext>
              </c:extLst>
            </c:dLbl>
            <c:dLbl>
              <c:idx val="2"/>
              <c:layout>
                <c:manualLayout>
                  <c:x val="2.2222066687197291E-2"/>
                  <c:y val="-6.35675405117937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BB-4313-A72E-EE8795B9B448}"/>
                </c:ext>
              </c:extLst>
            </c:dLbl>
            <c:dLbl>
              <c:idx val="7"/>
              <c:layout>
                <c:manualLayout>
                  <c:x val="0"/>
                  <c:y val="-2.8605393230307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FBB-4313-A72E-EE8795B9B4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Математ(кол-во)</c:v>
                </c:pt>
                <c:pt idx="1">
                  <c:v>Математ(ср.балл)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  <c:pt idx="4">
                  <c:v>Англ.яз (кол-во)</c:v>
                </c:pt>
                <c:pt idx="5">
                  <c:v>Англ.яз (ср.балл)</c:v>
                </c:pt>
                <c:pt idx="6">
                  <c:v>Обществ (кол-во)</c:v>
                </c:pt>
                <c:pt idx="7">
                  <c:v>Обществ (ср.балл)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16</c:v>
                </c:pt>
                <c:pt idx="1">
                  <c:v>68.5</c:v>
                </c:pt>
                <c:pt idx="2">
                  <c:v>76.900000000000006</c:v>
                </c:pt>
                <c:pt idx="3">
                  <c:v>24</c:v>
                </c:pt>
                <c:pt idx="4">
                  <c:v>2</c:v>
                </c:pt>
                <c:pt idx="5">
                  <c:v>91</c:v>
                </c:pt>
                <c:pt idx="6">
                  <c:v>4</c:v>
                </c:pt>
                <c:pt idx="7">
                  <c:v>75.25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8C-4F1F-A316-1BA7F823E3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Гимназия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1.03702977873587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FBB-4313-A72E-EE8795B9B448}"/>
                </c:ext>
              </c:extLst>
            </c:dLbl>
            <c:dLbl>
              <c:idx val="2"/>
              <c:layout>
                <c:manualLayout>
                  <c:x val="2.8147951137116566E-2"/>
                  <c:y val="4.4497278358255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FBB-4313-A72E-EE8795B9B448}"/>
                </c:ext>
              </c:extLst>
            </c:dLbl>
            <c:dLbl>
              <c:idx val="5"/>
              <c:layout>
                <c:manualLayout>
                  <c:x val="3.8518248924475321E-2"/>
                  <c:y val="1.5891885127948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BB-4313-A72E-EE8795B9B4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Математ(кол-во)</c:v>
                </c:pt>
                <c:pt idx="1">
                  <c:v>Математ(ср.балл)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  <c:pt idx="4">
                  <c:v>Англ.яз (кол-во)</c:v>
                </c:pt>
                <c:pt idx="5">
                  <c:v>Англ.яз (ср.балл)</c:v>
                </c:pt>
                <c:pt idx="6">
                  <c:v>Обществ (кол-во)</c:v>
                </c:pt>
                <c:pt idx="7">
                  <c:v>Обществ (ср.балл)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32</c:v>
                </c:pt>
                <c:pt idx="1">
                  <c:v>64.05</c:v>
                </c:pt>
                <c:pt idx="2">
                  <c:v>76.33</c:v>
                </c:pt>
                <c:pt idx="3">
                  <c:v>51</c:v>
                </c:pt>
                <c:pt idx="4">
                  <c:v>3</c:v>
                </c:pt>
                <c:pt idx="5">
                  <c:v>92.33</c:v>
                </c:pt>
                <c:pt idx="6">
                  <c:v>18</c:v>
                </c:pt>
                <c:pt idx="7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8C-4F1F-A316-1BA7F823E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282304"/>
        <c:axId val="117283840"/>
      </c:barChart>
      <c:catAx>
        <c:axId val="117282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7283840"/>
        <c:crosses val="autoZero"/>
        <c:auto val="1"/>
        <c:lblAlgn val="ctr"/>
        <c:lblOffset val="100"/>
        <c:noMultiLvlLbl val="0"/>
      </c:catAx>
      <c:valAx>
        <c:axId val="117283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2823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878396603372488"/>
          <c:y val="1.6437648412227768E-2"/>
          <c:w val="0.73260041743455695"/>
          <c:h val="0.54522400012895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rgbClr val="165E86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60.2</c:v>
                </c:pt>
                <c:pt idx="1">
                  <c:v>64.099999999999994</c:v>
                </c:pt>
                <c:pt idx="2">
                  <c:v>69.8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F-4EF8-B8E5-642FD7B63FD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64.5</c:v>
                </c:pt>
                <c:pt idx="1">
                  <c:v>63.9</c:v>
                </c:pt>
                <c:pt idx="2">
                  <c:v>76.3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BF-4EF8-B8E5-642FD7B63FD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64.05</c:v>
                </c:pt>
                <c:pt idx="1">
                  <c:v>61.28</c:v>
                </c:pt>
                <c:pt idx="2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BF-4EF8-B8E5-642FD7B63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699712"/>
        <c:axId val="117701248"/>
      </c:barChart>
      <c:catAx>
        <c:axId val="11769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7701248"/>
        <c:crosses val="autoZero"/>
        <c:auto val="1"/>
        <c:lblAlgn val="ctr"/>
        <c:lblOffset val="100"/>
        <c:noMultiLvlLbl val="0"/>
      </c:catAx>
      <c:valAx>
        <c:axId val="11770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699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50732682596109"/>
          <c:y val="0.36261280177683303"/>
          <c:w val="0.13648488054749278"/>
          <c:h val="9.5410072537091772E-2"/>
        </c:manualLayout>
      </c:layout>
      <c:overlay val="0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785499061527103E-2"/>
          <c:y val="4.0280968626427015E-2"/>
          <c:w val="0.80121068578143717"/>
          <c:h val="0.70576255362863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53.3</c:v>
                </c:pt>
                <c:pt idx="1">
                  <c:v>61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7-4D1A-8A20-DD69006BB2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80.5</c:v>
                </c:pt>
                <c:pt idx="1">
                  <c:v>62.5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17-4D1A-8A20-DD69006BB27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79.669999999999987</c:v>
                </c:pt>
                <c:pt idx="1">
                  <c:v>61.8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17-4D1A-8A20-DD69006BB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019968"/>
        <c:axId val="118021504"/>
      </c:barChart>
      <c:catAx>
        <c:axId val="11801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8021504"/>
        <c:crosses val="autoZero"/>
        <c:auto val="1"/>
        <c:lblAlgn val="ctr"/>
        <c:lblOffset val="100"/>
        <c:noMultiLvlLbl val="0"/>
      </c:catAx>
      <c:valAx>
        <c:axId val="11802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0199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6360173102307736"/>
          <c:y val="0.21141648802005758"/>
          <c:w val="0.13639826897692559"/>
          <c:h val="0.45525241446324505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079351783177447E-2"/>
          <c:y val="5.1863857374392218E-2"/>
          <c:w val="0.91537218933067632"/>
          <c:h val="0.76180783317806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6058592600177952E-2"/>
                  <c:y val="4.29944231039198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F3-4612-B9FF-83104981DE84}"/>
                </c:ext>
              </c:extLst>
            </c:dLbl>
            <c:dLbl>
              <c:idx val="3"/>
              <c:layout>
                <c:manualLayout>
                  <c:x val="-2.1607739663821665E-2"/>
                  <c:y val="5.45132020571993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F3-4612-B9FF-83104981DE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6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71.900000000000006</c:v>
                </c:pt>
                <c:pt idx="1">
                  <c:v>70</c:v>
                </c:pt>
                <c:pt idx="2">
                  <c:v>62.9</c:v>
                </c:pt>
                <c:pt idx="3">
                  <c:v>61.7</c:v>
                </c:pt>
                <c:pt idx="4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3-4612-B9FF-83104981DE8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2555537223403551E-2"/>
                  <c:y val="-2.0855497074386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F3-4612-B9FF-83104981DE84}"/>
                </c:ext>
              </c:extLst>
            </c:dLbl>
            <c:dLbl>
              <c:idx val="2"/>
              <c:layout>
                <c:manualLayout>
                  <c:x val="-1.774229443072172E-3"/>
                  <c:y val="-3.8897893030794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F3-445A-894C-410F15440A1D}"/>
                </c:ext>
              </c:extLst>
            </c:dLbl>
            <c:dLbl>
              <c:idx val="3"/>
              <c:layout>
                <c:manualLayout>
                  <c:x val="-1.0645376658433072E-2"/>
                  <c:y val="-2.2690437601296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F3-445A-894C-410F15440A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6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79.2</c:v>
                </c:pt>
                <c:pt idx="1">
                  <c:v>80</c:v>
                </c:pt>
                <c:pt idx="2">
                  <c:v>75.2</c:v>
                </c:pt>
                <c:pt idx="3">
                  <c:v>83</c:v>
                </c:pt>
                <c:pt idx="4">
                  <c:v>82.1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F3-4612-B9FF-83104981DE8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2.8387671089154784E-2"/>
                  <c:y val="-7.407355562399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55-4C21-8EBE-B31F8D9D84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76.33</c:v>
                </c:pt>
                <c:pt idx="1">
                  <c:v>75.33</c:v>
                </c:pt>
                <c:pt idx="2">
                  <c:v>73.3</c:v>
                </c:pt>
                <c:pt idx="3">
                  <c:v>79</c:v>
                </c:pt>
                <c:pt idx="4">
                  <c:v>92.33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55-4C21-8EBE-B31F8D9D8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337920"/>
        <c:axId val="118339456"/>
      </c:barChart>
      <c:catAx>
        <c:axId val="11833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96" b="1"/>
            </a:pPr>
            <a:endParaRPr lang="ru-RU"/>
          </a:p>
        </c:txPr>
        <c:crossAx val="118339456"/>
        <c:crosses val="autoZero"/>
        <c:auto val="1"/>
        <c:lblAlgn val="ctr"/>
        <c:lblOffset val="100"/>
        <c:noMultiLvlLbl val="0"/>
      </c:catAx>
      <c:valAx>
        <c:axId val="118339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337920"/>
        <c:crosses val="autoZero"/>
        <c:crossBetween val="between"/>
      </c:valAx>
      <c:spPr>
        <a:noFill/>
        <a:ln w="25386">
          <a:noFill/>
        </a:ln>
      </c:spPr>
    </c:plotArea>
    <c:legend>
      <c:legendPos val="b"/>
      <c:overlay val="0"/>
      <c:txPr>
        <a:bodyPr/>
        <a:lstStyle/>
        <a:p>
          <a:pPr>
            <a:defRPr sz="1396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aseline="0"/>
            </a:pPr>
            <a:r>
              <a:rPr lang="ru-RU" sz="1400">
                <a:latin typeface="+mj-lt"/>
              </a:rPr>
              <a:t>Количество медалистов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2753763779527572E-2"/>
          <c:y val="0.2011112457096709"/>
          <c:w val="0.91164623622048579"/>
          <c:h val="0.5562845413554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медалистов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B842-43DC-9AEB-18AA136D1EFC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3B10-45AE-91EE-1821DE7E70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  <c:pt idx="4">
                  <c:v>2015-2016</c:v>
                </c:pt>
                <c:pt idx="5">
                  <c:v>2016-2017</c:v>
                </c:pt>
                <c:pt idx="6">
                  <c:v>2017-2018</c:v>
                </c:pt>
                <c:pt idx="7">
                  <c:v>2018-2019</c:v>
                </c:pt>
                <c:pt idx="8">
                  <c:v>2019-2020</c:v>
                </c:pt>
                <c:pt idx="9">
                  <c:v>2020-2021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7</c:v>
                </c:pt>
                <c:pt idx="7">
                  <c:v>2</c:v>
                </c:pt>
                <c:pt idx="8">
                  <c:v>8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42-43DC-9AEB-18AA136D1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973568"/>
        <c:axId val="118975104"/>
      </c:barChart>
      <c:catAx>
        <c:axId val="11897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8975104"/>
        <c:crosses val="autoZero"/>
        <c:auto val="1"/>
        <c:lblAlgn val="ctr"/>
        <c:lblOffset val="100"/>
        <c:noMultiLvlLbl val="0"/>
      </c:catAx>
      <c:valAx>
        <c:axId val="11897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9735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0.00862</cdr:x>
      <cdr:y>0.69697</cdr:y>
    </cdr:from>
    <cdr:to>
      <cdr:x>0.87931</cdr:x>
      <cdr:y>0.71212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1438" y="3286148"/>
          <a:ext cx="7215241" cy="7143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0.02804</cdr:x>
      <cdr:y>0.75342</cdr:y>
    </cdr:from>
    <cdr:to>
      <cdr:x>0.83025</cdr:x>
      <cdr:y>0.93443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214314" y="3929090"/>
          <a:ext cx="6132042" cy="94392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pPr>
              <a:defRPr/>
            </a:pPr>
            <a:fld id="{1173BF0C-44BD-455D-AA7F-806FDA2122E4}" type="datetimeFigureOut">
              <a:rPr lang="ru-RU"/>
              <a:pPr>
                <a:defRPr/>
              </a:pPr>
              <a:t>20.10.21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pPr>
              <a:defRPr/>
            </a:pPr>
            <a:fld id="{D9EB3BA2-91C7-4C19-ADB3-57E6F361B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272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FAAAE1-F303-4898-96FF-E247F4851B53}" type="slidenum">
              <a:rPr lang="ru-RU" altLang="ru-RU" smtClean="0">
                <a:solidFill>
                  <a:srgbClr val="000000"/>
                </a:solidFill>
              </a:rPr>
              <a:pPr/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4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F3938C-7D7C-429D-BF4E-A41FE908F925}" type="slidenum">
              <a:rPr lang="ru-RU" altLang="ru-RU" smtClean="0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97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6D230E-A645-4ED8-BD35-E84ED88735FE}" type="slidenum">
              <a:rPr lang="ru-RU" altLang="ru-RU" smtClean="0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4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/>
          <p:cNvSpPr txBox="1">
            <a:spLocks noChangeArrowheads="1"/>
          </p:cNvSpPr>
          <p:nvPr/>
        </p:nvSpPr>
        <p:spPr bwMode="gray">
          <a:xfrm>
            <a:off x="6019800" y="5934075"/>
            <a:ext cx="2832100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0" y="3962400"/>
            <a:ext cx="61722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b="1"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200400"/>
            <a:ext cx="6400800" cy="68262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8209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6156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7489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083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6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46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2414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9365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9909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50838"/>
            <a:ext cx="2076450" cy="5592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350838"/>
            <a:ext cx="6076950" cy="5592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562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0838"/>
            <a:ext cx="69342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219200"/>
            <a:ext cx="8305800" cy="4724400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</p:spTree>
    <p:extLst>
      <p:ext uri="{BB962C8B-B14F-4D97-AF65-F5344CB8AC3E}">
        <p14:creationId xmlns:p14="http://schemas.microsoft.com/office/powerpoint/2010/main" val="333245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gray">
          <a:xfrm>
            <a:off x="2133600" y="381000"/>
            <a:ext cx="7010400" cy="533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gray">
          <a:xfrm>
            <a:off x="1981200" y="457200"/>
            <a:ext cx="7162800" cy="381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305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43600" y="63246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326C0129-9662-41BC-B7B3-B76E5B154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27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828800" y="350838"/>
            <a:ext cx="69342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3" name="Text Box 45"/>
          <p:cNvSpPr txBox="1">
            <a:spLocks noChangeArrowheads="1"/>
          </p:cNvSpPr>
          <p:nvPr/>
        </p:nvSpPr>
        <p:spPr bwMode="white">
          <a:xfrm>
            <a:off x="7196138" y="5943600"/>
            <a:ext cx="1643062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  <p:sldLayoutId id="2147484633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3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4.x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ЕГЭ </a:t>
            </a:r>
            <a:r>
              <a:rPr lang="ru-RU" sz="2400" dirty="0" smtClean="0">
                <a:solidFill>
                  <a:schemeClr val="accent1"/>
                </a:solidFill>
              </a:rPr>
              <a:t>2020-2021гг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7412376"/>
              </p:ext>
            </p:extLst>
          </p:nvPr>
        </p:nvGraphicFramePr>
        <p:xfrm>
          <a:off x="1331640" y="836712"/>
          <a:ext cx="6955136" cy="4765359"/>
        </p:xfrm>
        <a:graphic>
          <a:graphicData uri="http://schemas.openxmlformats.org/drawingml/2006/table">
            <a:tbl>
              <a:tblPr/>
              <a:tblGrid>
                <a:gridCol w="458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47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Казань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76,33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74,57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74,72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71,4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Математика (профиль)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64,05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60,42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61,47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61,28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59,27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59,39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75,33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63,7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65,94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67,08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60,01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61,52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79,67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64,97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62,71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57,49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56,95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51,1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69,58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69,61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92,33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79,2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78,59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79,34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72,2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60,06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61,57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54,9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ЕГЭ </a:t>
            </a:r>
            <a:r>
              <a:rPr lang="ru-RU" sz="2400" dirty="0" smtClean="0">
                <a:solidFill>
                  <a:schemeClr val="accent1"/>
                </a:solidFill>
              </a:rPr>
              <a:t>2020-2021гг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33718493"/>
              </p:ext>
            </p:extLst>
          </p:nvPr>
        </p:nvGraphicFramePr>
        <p:xfrm>
          <a:off x="428593" y="985066"/>
          <a:ext cx="7671799" cy="4593540"/>
        </p:xfrm>
        <a:graphic>
          <a:graphicData uri="http://schemas.openxmlformats.org/drawingml/2006/table">
            <a:tbl>
              <a:tblPr/>
              <a:tblGrid>
                <a:gridCol w="493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44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66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23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01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Выше 80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90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80-90 район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Выше 90 баллов до 100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90-100 район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Ниже порога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76,33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20(39,2%)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25,8%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3(5,9%)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10,4%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Математика (профиль)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64,05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7(21,9%)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11,7%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0,56%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1(14,3%)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6,1%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75,33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63,7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13,1%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3,3%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2(11,1%)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10,1%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1(5,5%)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79,67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9,2%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7,5%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1(25%)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7,3%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4(36,4%)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17,5%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6,6%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92,33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79,2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34,2%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2(66,7%)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23,1%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6934200" cy="56356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</a:rPr>
              <a:t>Успехи гимназии по результатам ЕГЭ </a:t>
            </a:r>
            <a:r>
              <a:rPr lang="ru-RU" sz="2400" dirty="0">
                <a:solidFill>
                  <a:schemeClr val="accent1"/>
                </a:solidFill>
              </a:rPr>
              <a:t>в </a:t>
            </a:r>
            <a:r>
              <a:rPr lang="ru-RU" sz="2400" dirty="0" smtClean="0">
                <a:solidFill>
                  <a:schemeClr val="accent1"/>
                </a:solidFill>
              </a:rPr>
              <a:t>2020-2021 </a:t>
            </a:r>
            <a:r>
              <a:rPr lang="ru-RU" sz="2400" dirty="0" err="1" smtClean="0">
                <a:solidFill>
                  <a:schemeClr val="accent1"/>
                </a:solidFill>
              </a:rPr>
              <a:t>гг</a:t>
            </a:r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571472" y="1285860"/>
            <a:ext cx="8001056" cy="416719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Результаты выпускников Гимназии №141 выше результатов района, города Казани, РТ и РФ по всем предметам.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>
                <a:solidFill>
                  <a:schemeClr val="tx1"/>
                </a:solidFill>
              </a:rPr>
              <a:t>Все</a:t>
            </a:r>
            <a:r>
              <a:rPr lang="ru-RU" sz="2000" dirty="0" smtClean="0">
                <a:solidFill>
                  <a:schemeClr val="tx1"/>
                </a:solidFill>
              </a:rPr>
              <a:t> выпускники сдали все ЕГЭ </a:t>
            </a:r>
            <a:r>
              <a:rPr lang="ru-RU" sz="2000" u="sng" dirty="0" smtClean="0">
                <a:solidFill>
                  <a:schemeClr val="tx1"/>
                </a:solidFill>
              </a:rPr>
              <a:t>выше порога</a:t>
            </a:r>
            <a:endParaRPr lang="ru-RU" sz="2000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Получили на ЕГЭ  80-90 баллов 36(33) человек 27,1%(22,9%)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Получили на ЕГЭ 90-100 баллов 9(17) человек 6,8%(11,8%)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Средний балл на всех  ЕГЭ 72,3(73)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Средний балл на экзаменах по выбору 69,7(73)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Все медалисты сдали все ЕГЭ не ниже 70 баллов, подтвердив свои аттестаты особого образца.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500042"/>
            <a:ext cx="6934200" cy="857256"/>
          </a:xfrm>
        </p:spPr>
        <p:txBody>
          <a:bodyPr/>
          <a:lstStyle/>
          <a:p>
            <a:r>
              <a:rPr lang="ru-RU" sz="2400" dirty="0" smtClean="0"/>
              <a:t>ЕГЭ по углубленным предметам 2020-2021</a:t>
            </a:r>
            <a:br>
              <a:rPr lang="ru-RU" sz="2400" dirty="0" smtClean="0"/>
            </a:br>
            <a:r>
              <a:rPr lang="ru-RU" sz="2400" dirty="0" smtClean="0"/>
              <a:t>(</a:t>
            </a:r>
            <a:r>
              <a:rPr lang="ru-RU" sz="2000" dirty="0" smtClean="0"/>
              <a:t>11А – гуманитарный, 11Б- универсальный)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07084607"/>
              </p:ext>
            </p:extLst>
          </p:nvPr>
        </p:nvGraphicFramePr>
        <p:xfrm>
          <a:off x="285720" y="1500174"/>
          <a:ext cx="8572560" cy="39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 flipV="1">
            <a:off x="8839200" y="1285860"/>
            <a:ext cx="90518" cy="7143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по гимназии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152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6146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9" r:id="rId4" imgW="5590517" imgH="1944793" progId="">
                  <p:embed/>
                </p:oleObj>
              </mc:Choice>
              <mc:Fallback>
                <p:oleObj r:id="rId4" imgW="5590517" imgH="1944793" progId="">
                  <p:embed/>
                  <p:pic>
                    <p:nvPicPr>
                      <p:cNvPr id="0" name="Picture 15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216025"/>
                        <a:ext cx="5588000" cy="193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00034" y="1000108"/>
            <a:ext cx="8461375" cy="3735388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Объект 8"/>
          <p:cNvGraphicFramePr/>
          <p:nvPr>
            <p:extLst>
              <p:ext uri="{D42A27DB-BD31-4B8C-83A1-F6EECF244321}">
                <p14:modId xmlns:p14="http://schemas.microsoft.com/office/powerpoint/2010/main" val="1113875416"/>
              </p:ext>
            </p:extLst>
          </p:nvPr>
        </p:nvGraphicFramePr>
        <p:xfrm>
          <a:off x="1000100" y="1000108"/>
          <a:ext cx="764386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по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гимназии 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176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7170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3" r:id="rId4" imgW="5590517" imgH="1944793" progId="">
                  <p:embed/>
                </p:oleObj>
              </mc:Choice>
              <mc:Fallback>
                <p:oleObj r:id="rId4" imgW="5590517" imgH="1944793" progId="">
                  <p:embed/>
                  <p:pic>
                    <p:nvPicPr>
                      <p:cNvPr id="0" name="Picture 15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216025"/>
                        <a:ext cx="5588000" cy="193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763588" y="1349375"/>
            <a:ext cx="7491412" cy="3735388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Объект 9"/>
          <p:cNvGraphicFramePr/>
          <p:nvPr/>
        </p:nvGraphicFramePr>
        <p:xfrm>
          <a:off x="857224" y="1643050"/>
          <a:ext cx="718188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по гимназии 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200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8194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7" r:id="rId4" imgW="5590517" imgH="1944793" progId="">
                  <p:embed/>
                </p:oleObj>
              </mc:Choice>
              <mc:Fallback>
                <p:oleObj r:id="rId4" imgW="5590517" imgH="1944793" progId="">
                  <p:embed/>
                  <p:pic>
                    <p:nvPicPr>
                      <p:cNvPr id="0" name="Picture 15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216025"/>
                        <a:ext cx="5588000" cy="193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179388" y="1349375"/>
            <a:ext cx="8137525" cy="4095750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Диаграмма 9"/>
          <p:cNvGraphicFramePr>
            <a:graphicFrameLocks/>
          </p:cNvGraphicFramePr>
          <p:nvPr/>
        </p:nvGraphicFramePr>
        <p:xfrm>
          <a:off x="500034" y="1357298"/>
          <a:ext cx="7158037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214290"/>
            <a:ext cx="6934200" cy="64294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Получили </a:t>
            </a:r>
            <a:r>
              <a:rPr lang="ru-RU" sz="2400" dirty="0" smtClean="0">
                <a:solidFill>
                  <a:schemeClr val="accent1"/>
                </a:solidFill>
              </a:rPr>
              <a:t>по предметам гуманитарного цикла более 80 баллов  </a:t>
            </a:r>
            <a:r>
              <a:rPr lang="ru-RU" sz="2400" dirty="0">
                <a:solidFill>
                  <a:schemeClr val="accent1"/>
                </a:solidFill>
              </a:rPr>
              <a:t>в </a:t>
            </a:r>
            <a:r>
              <a:rPr lang="ru-RU" sz="2400" dirty="0" smtClean="0">
                <a:solidFill>
                  <a:schemeClr val="accent1"/>
                </a:solidFill>
              </a:rPr>
              <a:t>2020-2021 </a:t>
            </a:r>
            <a:r>
              <a:rPr 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611560" y="857232"/>
            <a:ext cx="8643998" cy="4452942"/>
          </a:xfrm>
        </p:spPr>
        <p:txBody>
          <a:bodyPr/>
          <a:lstStyle/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Русский язык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Гиматутдинова</a:t>
            </a:r>
            <a:r>
              <a:rPr lang="ru-RU" sz="1800" dirty="0" smtClean="0">
                <a:solidFill>
                  <a:schemeClr val="tx1"/>
                </a:solidFill>
              </a:rPr>
              <a:t> И.Л.):  Михайлова (80), </a:t>
            </a:r>
            <a:r>
              <a:rPr lang="ru-RU" sz="1800" dirty="0" err="1" smtClean="0">
                <a:solidFill>
                  <a:schemeClr val="tx1"/>
                </a:solidFill>
              </a:rPr>
              <a:t>Мухамадеева</a:t>
            </a:r>
            <a:r>
              <a:rPr lang="ru-RU" sz="1800" dirty="0" smtClean="0">
                <a:solidFill>
                  <a:schemeClr val="tx1"/>
                </a:solidFill>
              </a:rPr>
              <a:t> (88), Синцова А 984), Синцова К (88), </a:t>
            </a:r>
            <a:r>
              <a:rPr lang="ru-RU" sz="1800" dirty="0" err="1" smtClean="0">
                <a:solidFill>
                  <a:schemeClr val="tx1"/>
                </a:solidFill>
              </a:rPr>
              <a:t>Спиридончев</a:t>
            </a:r>
            <a:r>
              <a:rPr lang="ru-RU" sz="1800" dirty="0" smtClean="0">
                <a:solidFill>
                  <a:schemeClr val="tx1"/>
                </a:solidFill>
              </a:rPr>
              <a:t> (90), </a:t>
            </a:r>
            <a:r>
              <a:rPr lang="ru-RU" sz="1800" dirty="0" err="1" smtClean="0">
                <a:solidFill>
                  <a:schemeClr val="tx1"/>
                </a:solidFill>
              </a:rPr>
              <a:t>Хазиева</a:t>
            </a:r>
            <a:r>
              <a:rPr lang="ru-RU" sz="1800" dirty="0" smtClean="0">
                <a:solidFill>
                  <a:schemeClr val="tx1"/>
                </a:solidFill>
              </a:rPr>
              <a:t> (88), Халилова (86), </a:t>
            </a:r>
            <a:r>
              <a:rPr lang="ru-RU" sz="1800" dirty="0" err="1" smtClean="0">
                <a:solidFill>
                  <a:schemeClr val="tx1"/>
                </a:solidFill>
              </a:rPr>
              <a:t>Гаязов</a:t>
            </a:r>
            <a:r>
              <a:rPr lang="ru-RU" sz="1800" dirty="0" smtClean="0">
                <a:solidFill>
                  <a:schemeClr val="tx1"/>
                </a:solidFill>
              </a:rPr>
              <a:t> (86), </a:t>
            </a:r>
            <a:r>
              <a:rPr lang="ru-RU" sz="1800" dirty="0" err="1" smtClean="0">
                <a:solidFill>
                  <a:schemeClr val="tx1"/>
                </a:solidFill>
              </a:rPr>
              <a:t>Гимадутдинова</a:t>
            </a:r>
            <a:r>
              <a:rPr lang="ru-RU" sz="1800" dirty="0" smtClean="0">
                <a:solidFill>
                  <a:schemeClr val="tx1"/>
                </a:solidFill>
              </a:rPr>
              <a:t> (90), </a:t>
            </a:r>
            <a:r>
              <a:rPr lang="ru-RU" sz="1800" dirty="0" err="1" smtClean="0">
                <a:solidFill>
                  <a:schemeClr val="tx1"/>
                </a:solidFill>
              </a:rPr>
              <a:t>Дибаев</a:t>
            </a:r>
            <a:r>
              <a:rPr lang="ru-RU" sz="1800" dirty="0" smtClean="0">
                <a:solidFill>
                  <a:schemeClr val="tx1"/>
                </a:solidFill>
              </a:rPr>
              <a:t> (88), </a:t>
            </a:r>
            <a:r>
              <a:rPr lang="ru-RU" sz="1800" dirty="0" err="1" smtClean="0">
                <a:solidFill>
                  <a:schemeClr val="tx1"/>
                </a:solidFill>
              </a:rPr>
              <a:t>Извозчикова</a:t>
            </a:r>
            <a:r>
              <a:rPr lang="ru-RU" sz="1800" dirty="0" smtClean="0">
                <a:solidFill>
                  <a:schemeClr val="tx1"/>
                </a:solidFill>
              </a:rPr>
              <a:t> (92),       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Мухамадеева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А.Р</a:t>
            </a:r>
            <a:r>
              <a:rPr lang="ru-RU" sz="1800" dirty="0" smtClean="0">
                <a:solidFill>
                  <a:schemeClr val="tx1"/>
                </a:solidFill>
              </a:rPr>
              <a:t>.): </a:t>
            </a:r>
            <a:r>
              <a:rPr lang="ru-RU" sz="1800" dirty="0" err="1" smtClean="0">
                <a:solidFill>
                  <a:schemeClr val="tx1"/>
                </a:solidFill>
              </a:rPr>
              <a:t>Абдрахманова</a:t>
            </a:r>
            <a:r>
              <a:rPr lang="ru-RU" sz="1800" dirty="0" smtClean="0">
                <a:solidFill>
                  <a:schemeClr val="tx1"/>
                </a:solidFill>
              </a:rPr>
              <a:t> (94), </a:t>
            </a:r>
            <a:r>
              <a:rPr lang="ru-RU" sz="1800" dirty="0" err="1" smtClean="0">
                <a:solidFill>
                  <a:schemeClr val="tx1"/>
                </a:solidFill>
              </a:rPr>
              <a:t>Милицкая</a:t>
            </a:r>
            <a:r>
              <a:rPr lang="ru-RU" sz="1800" dirty="0" smtClean="0">
                <a:solidFill>
                  <a:schemeClr val="tx1"/>
                </a:solidFill>
              </a:rPr>
              <a:t> (90), Мишин (82), Поликарпов (88), Матвеева (88), Макаров (88), Бакаев (80), Барский (92), Игнатьева (84), Ильясова (88), Казначеев (80), Кириллова (80), 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Обществознание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Гармашова</a:t>
            </a:r>
            <a:r>
              <a:rPr lang="ru-RU" sz="1800" dirty="0" smtClean="0">
                <a:solidFill>
                  <a:schemeClr val="tx1"/>
                </a:solidFill>
              </a:rPr>
              <a:t> Ю.Н</a:t>
            </a:r>
            <a:r>
              <a:rPr lang="ru-RU" sz="1800" dirty="0" smtClean="0">
                <a:solidFill>
                  <a:schemeClr val="tx1"/>
                </a:solidFill>
              </a:rPr>
              <a:t>.): </a:t>
            </a:r>
            <a:r>
              <a:rPr lang="ru-RU" sz="1800" dirty="0" smtClean="0">
                <a:solidFill>
                  <a:schemeClr val="tx1"/>
                </a:solidFill>
              </a:rPr>
              <a:t>Халилова </a:t>
            </a:r>
            <a:r>
              <a:rPr lang="ru-RU" sz="1800" dirty="0" smtClean="0">
                <a:solidFill>
                  <a:schemeClr val="tx1"/>
                </a:solidFill>
              </a:rPr>
              <a:t>Элина </a:t>
            </a:r>
            <a:r>
              <a:rPr lang="ru-RU" sz="1800" dirty="0" smtClean="0">
                <a:solidFill>
                  <a:schemeClr val="tx1"/>
                </a:solidFill>
              </a:rPr>
              <a:t>(86), Синцова Камилла (93), </a:t>
            </a:r>
            <a:r>
              <a:rPr lang="ru-RU" sz="1800" dirty="0" err="1" smtClean="0">
                <a:solidFill>
                  <a:schemeClr val="tx1"/>
                </a:solidFill>
              </a:rPr>
              <a:t>Гимадеева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Аделина</a:t>
            </a:r>
            <a:r>
              <a:rPr lang="ru-RU" sz="1800" dirty="0" smtClean="0">
                <a:solidFill>
                  <a:schemeClr val="tx1"/>
                </a:solidFill>
              </a:rPr>
              <a:t> (83)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Химия (</a:t>
            </a:r>
            <a:r>
              <a:rPr lang="ru-RU" sz="1800" u="sng" dirty="0" err="1" smtClean="0">
                <a:solidFill>
                  <a:schemeClr val="tx1"/>
                </a:solidFill>
              </a:rPr>
              <a:t>Талманова</a:t>
            </a:r>
            <a:r>
              <a:rPr lang="ru-RU" sz="1800" u="sng" dirty="0" smtClean="0">
                <a:solidFill>
                  <a:schemeClr val="tx1"/>
                </a:solidFill>
              </a:rPr>
              <a:t> Е.В</a:t>
            </a:r>
            <a:r>
              <a:rPr lang="ru-RU" sz="1800" dirty="0" smtClean="0">
                <a:solidFill>
                  <a:schemeClr val="tx1"/>
                </a:solidFill>
              </a:rPr>
              <a:t>.): </a:t>
            </a:r>
            <a:r>
              <a:rPr lang="ru-RU" sz="1800" dirty="0" err="1" smtClean="0">
                <a:solidFill>
                  <a:schemeClr val="tx1"/>
                </a:solidFill>
              </a:rPr>
              <a:t>Абдрахманова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Айгуль</a:t>
            </a:r>
            <a:r>
              <a:rPr lang="ru-RU" sz="1800" dirty="0" smtClean="0">
                <a:solidFill>
                  <a:schemeClr val="tx1"/>
                </a:solidFill>
              </a:rPr>
              <a:t> (91)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История (</a:t>
            </a:r>
            <a:r>
              <a:rPr lang="ru-RU" sz="1800" u="sng" dirty="0" err="1" smtClean="0">
                <a:solidFill>
                  <a:schemeClr val="tx1"/>
                </a:solidFill>
              </a:rPr>
              <a:t>Гармашова</a:t>
            </a:r>
            <a:r>
              <a:rPr lang="ru-RU" sz="1800" u="sng" dirty="0" smtClean="0">
                <a:solidFill>
                  <a:schemeClr val="tx1"/>
                </a:solidFill>
              </a:rPr>
              <a:t> Ю.Н.) : </a:t>
            </a:r>
            <a:r>
              <a:rPr lang="ru-RU" sz="1800" dirty="0" err="1" smtClean="0">
                <a:solidFill>
                  <a:schemeClr val="tx1"/>
                </a:solidFill>
              </a:rPr>
              <a:t>Гараев</a:t>
            </a:r>
            <a:r>
              <a:rPr lang="ru-RU" sz="1800" dirty="0" smtClean="0">
                <a:solidFill>
                  <a:schemeClr val="tx1"/>
                </a:solidFill>
              </a:rPr>
              <a:t> Рэм (98)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Физика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Авксентьева</a:t>
            </a:r>
            <a:r>
              <a:rPr lang="ru-RU" sz="1800" dirty="0" smtClean="0">
                <a:solidFill>
                  <a:schemeClr val="tx1"/>
                </a:solidFill>
              </a:rPr>
              <a:t> Г.Н.) : Абдуллина Азалия (80)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Английский язык</a:t>
            </a:r>
            <a:r>
              <a:rPr lang="ru-RU" sz="1800" dirty="0" smtClean="0">
                <a:solidFill>
                  <a:schemeClr val="tx1"/>
                </a:solidFill>
              </a:rPr>
              <a:t>: (</a:t>
            </a:r>
            <a:r>
              <a:rPr lang="ru-RU" sz="1800" dirty="0" err="1" smtClean="0">
                <a:solidFill>
                  <a:schemeClr val="tx1"/>
                </a:solidFill>
              </a:rPr>
              <a:t>Шарипова</a:t>
            </a:r>
            <a:r>
              <a:rPr lang="ru-RU" sz="1800" dirty="0" smtClean="0">
                <a:solidFill>
                  <a:schemeClr val="tx1"/>
                </a:solidFill>
              </a:rPr>
              <a:t> А.У): Игнатьева Василиса (88), </a:t>
            </a:r>
            <a:r>
              <a:rPr lang="ru-RU" sz="1800" dirty="0" err="1" smtClean="0">
                <a:solidFill>
                  <a:schemeClr val="tx1"/>
                </a:solidFill>
              </a:rPr>
              <a:t>Гараев</a:t>
            </a:r>
            <a:r>
              <a:rPr lang="ru-RU" sz="1800" dirty="0" smtClean="0">
                <a:solidFill>
                  <a:schemeClr val="tx1"/>
                </a:solidFill>
              </a:rPr>
              <a:t> Рэм(95), Алексеев Артем (94)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ИКТ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Шляхтина</a:t>
            </a:r>
            <a:r>
              <a:rPr lang="ru-RU" sz="1800" dirty="0" smtClean="0">
                <a:solidFill>
                  <a:schemeClr val="tx1"/>
                </a:solidFill>
              </a:rPr>
              <a:t> О.М.): Макаров Сергей (88),Казначеев Илья(83</a:t>
            </a:r>
            <a:r>
              <a:rPr lang="ru-RU" sz="1800" dirty="0">
                <a:solidFill>
                  <a:schemeClr val="tx1"/>
                </a:solidFill>
              </a:rPr>
              <a:t>), Барский Даниил (85</a:t>
            </a:r>
            <a:r>
              <a:rPr lang="ru-RU" sz="1800" dirty="0" smtClean="0">
                <a:solidFill>
                  <a:schemeClr val="tx1"/>
                </a:solidFill>
              </a:rPr>
              <a:t>)  (Сафиуллина Г.А.):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Извозчикова</a:t>
            </a:r>
            <a:r>
              <a:rPr lang="ru-RU" sz="1800" dirty="0" smtClean="0">
                <a:solidFill>
                  <a:schemeClr val="tx1"/>
                </a:solidFill>
              </a:rPr>
              <a:t> Виктория(85),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Биология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smtClean="0">
                <a:solidFill>
                  <a:schemeClr val="tx1"/>
                </a:solidFill>
              </a:rPr>
              <a:t>Гареева </a:t>
            </a:r>
            <a:r>
              <a:rPr lang="ru-RU" sz="1800" dirty="0" smtClean="0">
                <a:solidFill>
                  <a:schemeClr val="tx1"/>
                </a:solidFill>
              </a:rPr>
              <a:t>Э.Р.): Матросов Владислав (84)</a:t>
            </a: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Литература (</a:t>
            </a:r>
            <a:r>
              <a:rPr lang="ru-RU" sz="1800" u="sng" dirty="0" err="1" smtClean="0">
                <a:solidFill>
                  <a:schemeClr val="tx1"/>
                </a:solidFill>
              </a:rPr>
              <a:t>Гиматутдинова</a:t>
            </a:r>
            <a:r>
              <a:rPr lang="ru-RU" sz="1800" u="sng" dirty="0" smtClean="0">
                <a:solidFill>
                  <a:schemeClr val="tx1"/>
                </a:solidFill>
              </a:rPr>
              <a:t> </a:t>
            </a:r>
            <a:r>
              <a:rPr lang="ru-RU" sz="1800" u="sng" dirty="0" smtClean="0">
                <a:solidFill>
                  <a:schemeClr val="tx1"/>
                </a:solidFill>
              </a:rPr>
              <a:t>И.Л.)</a:t>
            </a:r>
            <a:r>
              <a:rPr lang="ru-RU" sz="1800" dirty="0" smtClean="0">
                <a:solidFill>
                  <a:schemeClr val="tx1"/>
                </a:solidFill>
              </a:rPr>
              <a:t> : </a:t>
            </a:r>
            <a:r>
              <a:rPr lang="ru-RU" sz="1800" dirty="0" err="1" smtClean="0">
                <a:solidFill>
                  <a:schemeClr val="tx1"/>
                </a:solidFill>
              </a:rPr>
              <a:t>Гимадутдинова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Аделина</a:t>
            </a:r>
            <a:r>
              <a:rPr lang="ru-RU" sz="1800" dirty="0" smtClean="0">
                <a:solidFill>
                  <a:schemeClr val="tx1"/>
                </a:solidFill>
              </a:rPr>
              <a:t> (94)</a:t>
            </a:r>
            <a:endParaRPr lang="ru-RU" sz="1800" u="sng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>
                <a:solidFill>
                  <a:schemeClr val="accent1"/>
                </a:solidFill>
              </a:rPr>
              <a:t>Наши медалисты </a:t>
            </a:r>
            <a:r>
              <a:rPr lang="ru-RU" altLang="ru-RU" sz="2400" dirty="0" smtClean="0">
                <a:solidFill>
                  <a:schemeClr val="accent1"/>
                </a:solidFill>
              </a:rPr>
              <a:t>2020 </a:t>
            </a:r>
            <a:r>
              <a:rPr lang="ru-RU" altLang="ru-RU" sz="2400" dirty="0">
                <a:solidFill>
                  <a:schemeClr val="accent1"/>
                </a:solidFill>
              </a:rPr>
              <a:t>- </a:t>
            </a:r>
            <a:r>
              <a:rPr lang="ru-RU" altLang="ru-RU" sz="2400" dirty="0" smtClean="0">
                <a:solidFill>
                  <a:schemeClr val="accent1"/>
                </a:solidFill>
              </a:rPr>
              <a:t>2021 </a:t>
            </a:r>
            <a:r>
              <a:rPr lang="ru-RU" alt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0" y="1857364"/>
            <a:ext cx="4286280" cy="3571900"/>
          </a:xfrm>
        </p:spPr>
        <p:txBody>
          <a:bodyPr/>
          <a:lstStyle/>
          <a:p>
            <a:pPr>
              <a:buNone/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          Медалисты  2020-2021</a:t>
            </a:r>
          </a:p>
          <a:p>
            <a:pPr>
              <a:defRPr/>
            </a:pP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Абдрахманова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Айгуль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(русский-94 ;математика-76 ;химия-91)</a:t>
            </a:r>
          </a:p>
          <a:p>
            <a:pPr>
              <a:defRPr/>
            </a:pP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Мухамадеева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Камилла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(русский-88 ; история -70 ; обществ-76)</a:t>
            </a:r>
          </a:p>
          <a:p>
            <a:pPr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Синцова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Камилла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(русский -84 ; обществознание -93 )</a:t>
            </a:r>
          </a:p>
          <a:p>
            <a:pPr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Михайлова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Эвелина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(русский -80 )</a:t>
            </a:r>
          </a:p>
          <a:p>
            <a:pPr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Халилова </a:t>
            </a:r>
            <a:r>
              <a:rPr lang="ru-RU" sz="1800" dirty="0" err="1" smtClean="0">
                <a:solidFill>
                  <a:schemeClr val="accent1">
                    <a:lumMod val="75000"/>
                  </a:schemeClr>
                </a:solidFill>
              </a:rPr>
              <a:t>Элина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(русский -86 ; математика -70 ; обществ. -86 )</a:t>
            </a:r>
          </a:p>
          <a:p>
            <a:pPr>
              <a:buNone/>
              <a:defRPr/>
            </a:pPr>
            <a:endParaRPr lang="ru-RU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571612"/>
          <a:ext cx="44291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90l">
  <a:themeElements>
    <a:clrScheme name="Тема Office 1">
      <a:dk1>
        <a:srgbClr val="000000"/>
      </a:dk1>
      <a:lt1>
        <a:srgbClr val="FFFFFF"/>
      </a:lt1>
      <a:dk2>
        <a:srgbClr val="165E86"/>
      </a:dk2>
      <a:lt2>
        <a:srgbClr val="969696"/>
      </a:lt2>
      <a:accent1>
        <a:srgbClr val="33C5A9"/>
      </a:accent1>
      <a:accent2>
        <a:srgbClr val="90DE88"/>
      </a:accent2>
      <a:accent3>
        <a:srgbClr val="FFFFFF"/>
      </a:accent3>
      <a:accent4>
        <a:srgbClr val="000000"/>
      </a:accent4>
      <a:accent5>
        <a:srgbClr val="ADDFD1"/>
      </a:accent5>
      <a:accent6>
        <a:srgbClr val="82C97B"/>
      </a:accent6>
      <a:hlink>
        <a:srgbClr val="7D96D3"/>
      </a:hlink>
      <a:folHlink>
        <a:srgbClr val="DEDB7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3663F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CE5C38"/>
        </a:accent6>
        <a:hlink>
          <a:srgbClr val="7476DC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B4E3"/>
        </a:accent1>
        <a:accent2>
          <a:srgbClr val="5DBDAB"/>
        </a:accent2>
        <a:accent3>
          <a:srgbClr val="FFFFFF"/>
        </a:accent3>
        <a:accent4>
          <a:srgbClr val="000000"/>
        </a:accent4>
        <a:accent5>
          <a:srgbClr val="BBD6EF"/>
        </a:accent5>
        <a:accent6>
          <a:srgbClr val="53AB9B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9442</TotalTime>
  <Words>675</Words>
  <Application>Microsoft Office PowerPoint</Application>
  <PresentationFormat>Экран (4:3)</PresentationFormat>
  <Paragraphs>236</Paragraphs>
  <Slides>9</Slides>
  <Notes>3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Times New Roman</vt:lpstr>
      <vt:lpstr>Wingdings</vt:lpstr>
      <vt:lpstr>cdb2004190l</vt:lpstr>
      <vt:lpstr>Результаты ЕГЭ 2020-2021гг</vt:lpstr>
      <vt:lpstr>Результаты ЕГЭ 2020-2021гг</vt:lpstr>
      <vt:lpstr>Успехи гимназии по результатам ЕГЭ в 2020-2021 гг </vt:lpstr>
      <vt:lpstr>ЕГЭ по углубленным предметам 2020-2021 (11А – гуманитарный, 11Б- универсальный)</vt:lpstr>
      <vt:lpstr>Средний балл ЕГЭ по гимназии</vt:lpstr>
      <vt:lpstr>Средний балл ЕГЭ по гимназии </vt:lpstr>
      <vt:lpstr>Средний балл ЕГЭ по гимназии </vt:lpstr>
      <vt:lpstr>Получили по предметам гуманитарного цикла более 80 баллов  в 2020-2021 гг</vt:lpstr>
      <vt:lpstr>Наши медалисты 2020 - 2021 гг</vt:lpstr>
    </vt:vector>
  </TitlesOfParts>
  <Company>Party People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Pitch</dc:creator>
  <cp:lastModifiedBy>Ольга</cp:lastModifiedBy>
  <cp:revision>918</cp:revision>
  <cp:lastPrinted>2021-08-26T11:11:51Z</cp:lastPrinted>
  <dcterms:created xsi:type="dcterms:W3CDTF">2011-09-11T18:57:01Z</dcterms:created>
  <dcterms:modified xsi:type="dcterms:W3CDTF">2021-10-20T14:52:42Z</dcterms:modified>
</cp:coreProperties>
</file>